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7" r:id="rId3"/>
    <p:sldId id="258" r:id="rId4"/>
    <p:sldId id="259" r:id="rId5"/>
    <p:sldId id="260" r:id="rId6"/>
    <p:sldId id="262" r:id="rId7"/>
    <p:sldId id="265" r:id="rId8"/>
    <p:sldId id="267" r:id="rId9"/>
    <p:sldId id="269" r:id="rId10"/>
    <p:sldId id="270" r:id="rId11"/>
    <p:sldId id="271" r:id="rId12"/>
    <p:sldId id="27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D79874-96CF-4B97-8075-7F1A73DD9F15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F2D04-DB1D-4ECF-A69C-B4F2494E50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798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FEA823DD-8BAD-4C95-A21B-AD8F44537ADF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6529CF-0B42-41EA-A83C-851CED4CD7B4}" type="slidenum">
              <a:rPr lang="ru-RU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9ED0420A-195B-4AD0-98BE-242F1A81A184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5" name="Rectangle 15"/>
            <p:cNvSpPr/>
            <p:nvPr/>
          </p:nvSpPr>
          <p:spPr>
            <a:xfrm>
              <a:off x="1828800" y="4572000"/>
              <a:ext cx="68580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grpSp>
          <p:nvGrpSpPr>
            <p:cNvPr id="6" name="Group 10"/>
            <p:cNvGrpSpPr>
              <a:grpSpLocks/>
            </p:cNvGrpSpPr>
            <p:nvPr/>
          </p:nvGrpSpPr>
          <p:grpSpPr bwMode="auto"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8" name="Rectangle 14"/>
              <p:cNvSpPr/>
              <p:nvPr/>
            </p:nvSpPr>
            <p:spPr>
              <a:xfrm>
                <a:off x="0" y="0"/>
                <a:ext cx="1828800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ectangle 9"/>
              <p:cNvSpPr/>
              <p:nvPr/>
            </p:nvSpPr>
            <p:spPr>
              <a:xfrm>
                <a:off x="0" y="4572000"/>
                <a:ext cx="9144000" cy="1828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" name="Rectangle 12"/>
            <p:cNvSpPr/>
            <p:nvPr/>
          </p:nvSpPr>
          <p:spPr>
            <a:xfrm>
              <a:off x="0" y="45720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4648200"/>
            <a:ext cx="6553200" cy="1219200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anchor="t" anchorCtr="0"/>
          <a:lstStyle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AE4F8EB3-E8EF-4524-9422-C36DE974F19B}" type="datetime1">
              <a:rPr lang="ru-RU"/>
              <a:pPr>
                <a:defRPr/>
              </a:pPr>
              <a:t>28.08.2024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300" y="6553200"/>
            <a:ext cx="1676400" cy="228600"/>
          </a:xfrm>
        </p:spPr>
        <p:txBody>
          <a:bodyPr anchor="t" anchorCtr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450" y="6553200"/>
            <a:ext cx="762000" cy="228600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23AE2A45-51B5-4874-8D65-A68872D6A5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069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5AAB034-59E4-4EE0-9BDF-86260AA05812}" type="datetime1">
              <a:rPr lang="ru-RU"/>
              <a:pPr>
                <a:defRPr/>
              </a:pPr>
              <a:t>28.08.2024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AE9C332-C036-4B6D-8A82-423B221E60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119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6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7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025" y="6556375"/>
            <a:ext cx="1673225" cy="2286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D9437AF-7DE6-4B40-ACB6-2BAA490ACDB0}" type="datetime1">
              <a:rPr lang="ru-RU"/>
              <a:pPr>
                <a:defRPr/>
              </a:pPr>
              <a:t>28.08.2024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300" y="6556375"/>
            <a:ext cx="1673225" cy="2286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275" y="6556375"/>
            <a:ext cx="762000" cy="228600"/>
          </a:xfrm>
        </p:spPr>
        <p:txBody>
          <a:bodyPr/>
          <a:lstStyle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33EB9B8C-4BE5-4874-9A7F-3D6777D711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015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E1EF7D7-EE78-4C71-AE3A-CE09B778C368}" type="datetime1">
              <a:rPr lang="ru-RU"/>
              <a:pPr>
                <a:defRPr/>
              </a:pPr>
              <a:t>28.08.2024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12D5566-01C3-4E63-B5EE-493DF69EC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653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rtlCol="0" anchor="ctr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0AE4D75-1F32-4C00-AFA9-8585966400EF}" type="datetime1">
              <a:rPr lang="ru-RU"/>
              <a:pPr>
                <a:defRPr/>
              </a:pPr>
              <a:t>28.08.2024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AFEBDE7-06C6-48FA-A63B-E418B06845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566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0" y="0"/>
            <a:ext cx="9144000" cy="1676400"/>
            <a:chOff x="0" y="0"/>
            <a:chExt cx="9144000" cy="1676400"/>
          </a:xfrm>
        </p:grpSpPr>
        <p:sp>
          <p:nvSpPr>
            <p:cNvPr id="4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5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6" name="Oval 9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C2B53D4-ECFB-4F06-828E-55FC85973703}" type="datetime1">
              <a:rPr lang="ru-RU"/>
              <a:pPr>
                <a:defRPr/>
              </a:pPr>
              <a:t>28.08.2024</a:t>
            </a:fld>
            <a:endParaRPr lang="ru-RU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D8B094A-2F96-44FA-8627-EC495B780D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5166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3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4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872DE4F-8DBE-43BA-96A4-0739A03C5CE6}" type="datetime1">
              <a:rPr lang="ru-RU"/>
              <a:pPr>
                <a:defRPr/>
              </a:pPr>
              <a:t>28.08.2024</a:t>
            </a:fld>
            <a:endParaRPr lang="ru-R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C0BF0B6-DE7D-4DA5-862B-B5F9EAE0C1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461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483D205-D1AB-4BB3-9807-C7B4189089DB}" type="datetime1">
              <a:rPr lang="ru-RU"/>
              <a:pPr>
                <a:defRPr/>
              </a:pPr>
              <a:t>28.08.2024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4F319F-873D-455D-BECB-3298971F53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9806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rtlCol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B925B77-98A7-407A-9BC1-5B8E48B1E2DA}" type="datetime1">
              <a:rPr lang="ru-RU"/>
              <a:pPr>
                <a:defRPr/>
              </a:pPr>
              <a:t>28.08.2024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710C292-083D-497F-8D14-D6D8E40F22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562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C34BCCA-0596-41ED-9D2E-1A389C857B45}" type="datetime1">
              <a:rPr lang="ru-RU"/>
              <a:pPr>
                <a:defRPr/>
              </a:pPr>
              <a:t>28.08.2024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2557E3B-1674-4DCA-ACC7-FE2485ACDA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5469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5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6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7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8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0"/>
            <a:ext cx="1447800" cy="38274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A65E8B8-E578-489C-9C12-051C47714FD8}" type="datetime1">
              <a:rPr lang="ru-RU"/>
              <a:pPr>
                <a:defRPr/>
              </a:pPr>
              <a:t>28.08.2024</a:t>
            </a:fld>
            <a:endParaRPr lang="ru-RU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DDB1FBD-8E41-4166-8EAB-26E450061C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426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438400" y="2286000"/>
            <a:ext cx="624840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5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small" baseline="0">
                <a:solidFill>
                  <a:prstClr val="black"/>
                </a:solidFill>
                <a:latin typeface="+mj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BD2B98-AA98-4417-BBCD-C5585306C2DC}" type="datetime1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small" baseline="0">
                <a:solidFill>
                  <a:prstClr val="black"/>
                </a:solidFill>
                <a:latin typeface="+mj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cap="small" baseline="0">
                <a:solidFill>
                  <a:prstClr val="black"/>
                </a:solidFill>
                <a:latin typeface="+mj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CDA7CA-4778-40B8-BF87-48A642D3848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8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 cap="small" spc="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457200" indent="-457200" algn="l" rtl="0" eaLnBrk="0" fontAlgn="base" hangingPunct="0">
        <a:spcBef>
          <a:spcPts val="18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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rtl="0" eaLnBrk="0" fontAlgn="base" hangingPunct="0">
        <a:spcBef>
          <a:spcPts val="18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rtl="0" eaLnBrk="0" fontAlgn="base" hangingPunct="0">
        <a:spcBef>
          <a:spcPts val="1200"/>
        </a:spcBef>
        <a:spcAft>
          <a:spcPct val="0"/>
        </a:spcAft>
        <a:buClr>
          <a:srgbClr val="E7BC29"/>
        </a:buClr>
        <a:buSzPct val="8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rtl="0" eaLnBrk="0" fontAlgn="base" hangingPunct="0">
        <a:spcBef>
          <a:spcPts val="1200"/>
        </a:spcBef>
        <a:spcAft>
          <a:spcPct val="0"/>
        </a:spcAft>
        <a:buClr>
          <a:srgbClr val="D092A7"/>
        </a:buClr>
        <a:buSzPct val="80000"/>
        <a:buFont typeface="Wingdings" pitchFamily="2" charset="2"/>
        <a:buChar char="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rtl="0" eaLnBrk="0" fontAlgn="base" hangingPunct="0">
        <a:spcBef>
          <a:spcPts val="1200"/>
        </a:spcBef>
        <a:spcAft>
          <a:spcPct val="0"/>
        </a:spcAft>
        <a:buClr>
          <a:srgbClr val="9C85C0"/>
        </a:buClr>
        <a:buSzPct val="80000"/>
        <a:buFont typeface="Wingdings" pitchFamily="2" charset="2"/>
        <a:buChar char="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5072063" y="5786438"/>
            <a:ext cx="3776662" cy="714375"/>
          </a:xfrm>
        </p:spPr>
        <p:txBody>
          <a:bodyPr rtlCol="0">
            <a:normAutofit/>
          </a:bodyPr>
          <a:lstStyle/>
          <a:p>
            <a: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Заместитель директора по УВР</a:t>
            </a:r>
          </a:p>
          <a:p>
            <a: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14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Гавалешко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С.В.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sz="2800" dirty="0" smtClean="0"/>
          </a:p>
        </p:txBody>
      </p:sp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3714750" y="500063"/>
            <a:ext cx="35004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A5B59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АНОО «Лицей «Интеллект»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00298" y="2060848"/>
            <a:ext cx="5715040" cy="332398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endParaRPr lang="ru-RU" sz="2000" b="1" dirty="0">
              <a:solidFill>
                <a:srgbClr val="A5B592">
                  <a:lumMod val="50000"/>
                </a:srgb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2000" b="1" dirty="0">
                <a:solidFill>
                  <a:srgbClr val="D092A7">
                    <a:lumMod val="50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АНАЛИЗ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000" b="1" dirty="0">
                <a:solidFill>
                  <a:srgbClr val="D092A7">
                    <a:lumMod val="50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ГОСУДАРСТВЕННОЙ ИТОГОВОЙ АТТЕСТАЦИИ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000" b="1" dirty="0">
                <a:solidFill>
                  <a:srgbClr val="D092A7">
                    <a:lumMod val="50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ВЫПУСКНИКОВ   9  И  11  КЛАССОВ </a:t>
            </a:r>
            <a:br>
              <a:rPr lang="ru-RU" sz="2000" b="1" dirty="0">
                <a:solidFill>
                  <a:srgbClr val="D092A7">
                    <a:lumMod val="50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D092A7">
                    <a:lumMod val="50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D092A7">
                    <a:lumMod val="50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2000" b="1" dirty="0">
                <a:solidFill>
                  <a:srgbClr val="D092A7">
                    <a:lumMod val="50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smtClean="0">
                <a:solidFill>
                  <a:srgbClr val="D092A7">
                    <a:lumMod val="50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2000" b="1" dirty="0">
                <a:solidFill>
                  <a:srgbClr val="D092A7">
                    <a:lumMod val="50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УЧЕБНЫЙ</a:t>
            </a:r>
            <a:r>
              <a:rPr lang="en-US" sz="2000" b="1" dirty="0">
                <a:solidFill>
                  <a:srgbClr val="D092A7">
                    <a:lumMod val="50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D092A7">
                    <a:lumMod val="50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>
              <a:lnSpc>
                <a:spcPct val="150000"/>
              </a:lnSpc>
              <a:defRPr/>
            </a:pP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A07195-759B-4844-88E9-33EE7F5BA07C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pic>
        <p:nvPicPr>
          <p:cNvPr id="8" name="Рисунок 1" descr="62373"/>
          <p:cNvPicPr>
            <a:picLocks noChangeAspect="1" noChangeArrowheads="1"/>
          </p:cNvPicPr>
          <p:nvPr/>
        </p:nvPicPr>
        <p:blipFill>
          <a:blip r:embed="rId3" cstate="print"/>
          <a:srcRect r="26922"/>
          <a:stretch>
            <a:fillRect/>
          </a:stretch>
        </p:blipFill>
        <p:spPr bwMode="auto">
          <a:xfrm>
            <a:off x="33654" y="0"/>
            <a:ext cx="1772072" cy="192879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5080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4373939"/>
              </p:ext>
            </p:extLst>
          </p:nvPr>
        </p:nvGraphicFramePr>
        <p:xfrm>
          <a:off x="395536" y="1484784"/>
          <a:ext cx="8496944" cy="4680517"/>
        </p:xfrm>
        <a:graphic>
          <a:graphicData uri="http://schemas.openxmlformats.org/drawingml/2006/table">
            <a:tbl>
              <a:tblPr firstRow="1" firstCol="1" bandRow="1"/>
              <a:tblGrid>
                <a:gridCol w="3925181"/>
                <a:gridCol w="550001"/>
                <a:gridCol w="581433"/>
                <a:gridCol w="544654"/>
                <a:gridCol w="570845"/>
                <a:gridCol w="580905"/>
                <a:gridCol w="580905"/>
                <a:gridCol w="586956"/>
                <a:gridCol w="576064"/>
              </a:tblGrid>
              <a:tr h="227778">
                <a:tc rowSpan="2">
                  <a:txBody>
                    <a:bodyPr/>
                    <a:lstStyle/>
                    <a:p>
                      <a:pPr marL="71755"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ФИО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Предметы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15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Русский язык</a:t>
                      </a:r>
                    </a:p>
                  </a:txBody>
                  <a:tcPr marL="46332" marR="4633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Математика</a:t>
                      </a:r>
                    </a:p>
                  </a:txBody>
                  <a:tcPr marL="46332" marR="4633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Биология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Обществознание</a:t>
                      </a:r>
                    </a:p>
                  </a:txBody>
                  <a:tcPr marL="46332" marR="4633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Английский язык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Химия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Физика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Информатика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60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Ученик 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2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3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3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4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5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7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6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7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8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339" name="Rectangle 1"/>
          <p:cNvSpPr>
            <a:spLocks noChangeArrowheads="1"/>
          </p:cNvSpPr>
          <p:nvPr/>
        </p:nvSpPr>
        <p:spPr bwMode="auto">
          <a:xfrm>
            <a:off x="2068024" y="424571"/>
            <a:ext cx="7075976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>
            <a:lvl1pPr eaLnBrk="0" hangingPunct="0">
              <a:tabLst>
                <a:tab pos="5889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5889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5889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5889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5889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889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889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889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889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3600" dirty="0" smtClean="0">
                <a:solidFill>
                  <a:prstClr val="black"/>
                </a:solidFill>
                <a:cs typeface="Times New Roman" pitchFamily="18" charset="0"/>
              </a:rPr>
              <a:t>                 </a:t>
            </a:r>
            <a:r>
              <a:rPr lang="ru-RU" altLang="ru-RU" sz="3600" dirty="0" smtClean="0">
                <a:solidFill>
                  <a:srgbClr val="A5B592">
                    <a:lumMod val="50000"/>
                  </a:srgbClr>
                </a:solidFill>
                <a:cs typeface="Times New Roman" pitchFamily="18" charset="0"/>
              </a:rPr>
              <a:t>Участники ОГЭ - 2024</a:t>
            </a:r>
            <a:endParaRPr lang="ru-RU" altLang="ru-RU" sz="3600" dirty="0" smtClean="0">
              <a:solidFill>
                <a:srgbClr val="A5B592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01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одержимое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447229"/>
              </p:ext>
            </p:extLst>
          </p:nvPr>
        </p:nvGraphicFramePr>
        <p:xfrm>
          <a:off x="18373" y="1152107"/>
          <a:ext cx="9125626" cy="5472984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{125E5076-3810-47DD-B79F-674D7AD40C01}</a:tableStyleId>
              </a:tblPr>
              <a:tblGrid>
                <a:gridCol w="3742139"/>
                <a:gridCol w="1023594"/>
                <a:gridCol w="1023594"/>
                <a:gridCol w="1146561"/>
                <a:gridCol w="1146561"/>
                <a:gridCol w="1043177"/>
              </a:tblGrid>
              <a:tr h="6397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ФИО</a:t>
                      </a:r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Итоговое </a:t>
                      </a:r>
                      <a:r>
                        <a:rPr lang="ru-RU" sz="1400" b="1" i="0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собеседо-вание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Русский язык 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Математика</a:t>
                      </a:r>
                      <a:endParaRPr lang="ru-RU" sz="1400" b="1" i="0" u="none" strike="noStrike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8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зачёт</a:t>
                      </a: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Первичный балл </a:t>
                      </a: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Оценка</a:t>
                      </a: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Первичный балл </a:t>
                      </a: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Оценка</a:t>
                      </a: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456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Ученик 1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125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2</a:t>
                      </a: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63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3</a:t>
                      </a: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63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4</a:t>
                      </a: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600" b="1" i="0" u="none" strike="noStrike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63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5</a:t>
                      </a: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600" b="1" i="0" u="none" strike="noStrike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63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6</a:t>
                      </a: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63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7</a:t>
                      </a: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63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8</a:t>
                      </a: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5546" marR="5546" marT="5546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6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Кол-во уч-ся, сдавших на«5»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endParaRPr lang="ru-RU" sz="14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уч. – 25%</a:t>
                      </a:r>
                      <a:endParaRPr lang="ru-RU" sz="14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 уч.</a:t>
                      </a:r>
                      <a:r>
                        <a:rPr lang="ru-RU" sz="1400" b="1" i="1" u="none" strike="noStrik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- 38%</a:t>
                      </a:r>
                      <a:endParaRPr lang="ru-RU" sz="14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36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Кол-во уч-ся, сдавших на«4»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strike="noStrik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  уч.- 63%</a:t>
                      </a:r>
                      <a:endParaRPr lang="ru-RU" sz="1400" b="1" i="1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strike="noStrik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 уч. - 62%</a:t>
                      </a:r>
                      <a:endParaRPr lang="ru-RU" sz="14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36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Кол-во уч-ся, сдавших на«3»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strike="noStrik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уч. – 12%</a:t>
                      </a:r>
                      <a:endParaRPr lang="ru-RU" sz="14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95000"/>
                              <a:lumOff val="5000"/>
                            </a:prst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 уч. - 0%</a:t>
                      </a: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3636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95000"/>
                              <a:lumOff val="5000"/>
                            </a:prst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Кол-во уч-ся, сдавших на«2»</a:t>
                      </a: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95000"/>
                              <a:lumOff val="5000"/>
                            </a:prst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 уч. – 0%</a:t>
                      </a: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8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95000"/>
                              <a:lumOff val="5000"/>
                            </a:prst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 уч. – 0%</a:t>
                      </a: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67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Среднее</a:t>
                      </a:r>
                      <a:r>
                        <a:rPr lang="ru-RU" sz="1400" b="1" i="0" u="none" strike="noStrike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значение </a:t>
                      </a:r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 лицею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зачёт</a:t>
                      </a:r>
                      <a:endParaRPr lang="ru-RU" sz="14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27 б. –</a:t>
                      </a:r>
                      <a:r>
                        <a:rPr lang="ru-RU" sz="1400" b="1" i="1" u="none" strike="noStrik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«4,13</a:t>
                      </a:r>
                      <a:r>
                        <a:rPr lang="ru-RU" sz="1400" b="1" i="1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4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21 б.- «4,38»</a:t>
                      </a:r>
                      <a:endParaRPr lang="ru-RU" sz="14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692275" y="115888"/>
            <a:ext cx="7186613" cy="1125537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Результаты ГИА выпускников 9 класса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обязательные предметы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в формате ОГЭ)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6331A4-2338-48AB-859F-57F2828F47A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2253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2" y="-99392"/>
            <a:ext cx="1223690" cy="1333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6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1559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24544" y="0"/>
            <a:ext cx="2376265" cy="178219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81DF6B-D2A5-4393-80EA-0ADBAE91339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graphicFrame>
        <p:nvGraphicFramePr>
          <p:cNvPr id="6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9135258"/>
              </p:ext>
            </p:extLst>
          </p:nvPr>
        </p:nvGraphicFramePr>
        <p:xfrm>
          <a:off x="3423" y="1782199"/>
          <a:ext cx="9140576" cy="1994650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134473"/>
                <a:gridCol w="1248658"/>
                <a:gridCol w="1028307"/>
                <a:gridCol w="1661195"/>
                <a:gridCol w="2378582"/>
                <a:gridCol w="1689361"/>
              </a:tblGrid>
              <a:tr h="6956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latin typeface="Arial" pitchFamily="34" charset="0"/>
                          <a:cs typeface="Arial" pitchFamily="34" charset="0"/>
                        </a:rPr>
                        <a:t>Предмет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Учитель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Кол-во </a:t>
                      </a:r>
                      <a:endParaRPr lang="ru-RU" sz="1400" b="1" u="none" strike="noStrike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уч-ся</a:t>
                      </a: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сдававших </a:t>
                      </a: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экзамен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Количество выпускников, получивших оценки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2212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«5»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«4»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«3»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138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Общество-знание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Преснова</a:t>
                      </a: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Е.Д.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Ученик 3 (34 б)</a:t>
                      </a:r>
                    </a:p>
                  </a:txBody>
                  <a:tcPr marL="66355" marR="66355" marT="0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Ученик 4 (24 б)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 ученик 1 (19 б)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6387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Среднее значение по лицею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 б. – «4»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785938" y="0"/>
            <a:ext cx="7186612" cy="12858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Cambria" pitchFamily="18" charset="0"/>
              </a:rPr>
              <a:t>Результаты ГИА выпускников 9 класса</a:t>
            </a:r>
            <a:br>
              <a:rPr lang="ru-RU" sz="2000" b="1" dirty="0" smtClean="0">
                <a:latin typeface="Cambria" pitchFamily="18" charset="0"/>
              </a:rPr>
            </a:br>
            <a:r>
              <a:rPr lang="ru-RU" sz="2000" b="1" dirty="0" smtClean="0">
                <a:latin typeface="Cambria" pitchFamily="18" charset="0"/>
              </a:rPr>
              <a:t>предметы по выбору</a:t>
            </a:r>
            <a:br>
              <a:rPr lang="ru-RU" sz="2000" b="1" dirty="0" smtClean="0">
                <a:latin typeface="Cambria" pitchFamily="18" charset="0"/>
              </a:rPr>
            </a:br>
            <a:r>
              <a:rPr lang="ru-RU" sz="2000" b="1" dirty="0" smtClean="0">
                <a:latin typeface="Cambria" pitchFamily="18" charset="0"/>
              </a:rPr>
              <a:t>(экзамены в формате ОГЭ)</a:t>
            </a:r>
            <a:endParaRPr lang="ru-RU" sz="1600" b="1" dirty="0" smtClean="0"/>
          </a:p>
        </p:txBody>
      </p:sp>
      <p:pic>
        <p:nvPicPr>
          <p:cNvPr id="245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50"/>
            <a:ext cx="1768475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4429070"/>
              </p:ext>
            </p:extLst>
          </p:nvPr>
        </p:nvGraphicFramePr>
        <p:xfrm>
          <a:off x="14567" y="3933056"/>
          <a:ext cx="9093937" cy="2520280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0160"/>
                <a:gridCol w="1101049"/>
                <a:gridCol w="1008112"/>
                <a:gridCol w="2643367"/>
                <a:gridCol w="1584176"/>
                <a:gridCol w="1317073"/>
              </a:tblGrid>
              <a:tr h="5976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latin typeface="Arial" pitchFamily="34" charset="0"/>
                          <a:cs typeface="Arial" pitchFamily="34" charset="0"/>
                        </a:rPr>
                        <a:t>Предмет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Учитель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Кол-во </a:t>
                      </a:r>
                      <a:endParaRPr lang="ru-RU" sz="1400" b="1" u="none" strike="noStrike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уч-ся</a:t>
                      </a: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сдававших </a:t>
                      </a: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экзамен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Количество выпускников, получивших оценки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6224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«5</a:t>
                      </a: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Мах – 19 б.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«4»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«3»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251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Информатика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Грачева Н.Н.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Ученик 8 (19 б.)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-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-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75072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Среднее значение по лицею 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 б. – «5»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954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1559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4544" y="0"/>
            <a:ext cx="2376265" cy="178219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7FE35D-C6F7-4B71-B8BA-220ABD20881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graphicFrame>
        <p:nvGraphicFramePr>
          <p:cNvPr id="6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4816142"/>
              </p:ext>
            </p:extLst>
          </p:nvPr>
        </p:nvGraphicFramePr>
        <p:xfrm>
          <a:off x="1" y="1759573"/>
          <a:ext cx="9143999" cy="2327912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259631"/>
                <a:gridCol w="1296144"/>
                <a:gridCol w="1008112"/>
                <a:gridCol w="2304256"/>
                <a:gridCol w="2505150"/>
                <a:gridCol w="770706"/>
              </a:tblGrid>
              <a:tr h="4536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latin typeface="Arial" pitchFamily="34" charset="0"/>
                          <a:cs typeface="Arial" pitchFamily="34" charset="0"/>
                        </a:rPr>
                        <a:t>Предмет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Учитель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Кол-во </a:t>
                      </a:r>
                      <a:endParaRPr lang="ru-RU" sz="1400" b="1" u="none" strike="noStrike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уч-ся</a:t>
                      </a: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сдававших </a:t>
                      </a: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экзамен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Количество выпускников, получивших оценки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6224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«5»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«4»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«3»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251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Английский язык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Кузьменко Ю.Е.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Ученик 4 (60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б.)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Ученик 5 (68 б.)</a:t>
                      </a:r>
                      <a:endParaRPr lang="ru-RU" sz="1400" b="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Ученик 1 (50 б.)</a:t>
                      </a:r>
                    </a:p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Ученик 2 (54 б)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-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93681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Среднее значение по лицею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58 б. – «4,5»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785938" y="0"/>
            <a:ext cx="7186612" cy="12858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Cambria" pitchFamily="18" charset="0"/>
              </a:rPr>
              <a:t>Результаты ГИА выпускников 9 класса</a:t>
            </a:r>
            <a:br>
              <a:rPr lang="ru-RU" sz="2000" b="1" dirty="0" smtClean="0">
                <a:latin typeface="Cambria" pitchFamily="18" charset="0"/>
              </a:rPr>
            </a:br>
            <a:r>
              <a:rPr lang="ru-RU" sz="2000" b="1" dirty="0" smtClean="0">
                <a:latin typeface="Cambria" pitchFamily="18" charset="0"/>
              </a:rPr>
              <a:t>предметы по выбору</a:t>
            </a:r>
            <a:br>
              <a:rPr lang="ru-RU" sz="2000" b="1" dirty="0" smtClean="0">
                <a:latin typeface="Cambria" pitchFamily="18" charset="0"/>
              </a:rPr>
            </a:br>
            <a:r>
              <a:rPr lang="ru-RU" sz="2000" b="1" dirty="0" smtClean="0">
                <a:latin typeface="Cambria" pitchFamily="18" charset="0"/>
              </a:rPr>
              <a:t>(экзамены в формате ОГЭ)</a:t>
            </a:r>
            <a:endParaRPr lang="ru-RU" sz="1600" b="1" dirty="0" smtClean="0"/>
          </a:p>
        </p:txBody>
      </p:sp>
      <p:pic>
        <p:nvPicPr>
          <p:cNvPr id="235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50"/>
            <a:ext cx="1768475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3307661"/>
              </p:ext>
            </p:extLst>
          </p:nvPr>
        </p:nvGraphicFramePr>
        <p:xfrm>
          <a:off x="10941" y="4272104"/>
          <a:ext cx="9180512" cy="2327912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286053"/>
                <a:gridCol w="1548712"/>
                <a:gridCol w="1374432"/>
                <a:gridCol w="1623451"/>
                <a:gridCol w="2304256"/>
                <a:gridCol w="1043608"/>
              </a:tblGrid>
              <a:tr h="4536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latin typeface="Arial" pitchFamily="34" charset="0"/>
                          <a:cs typeface="Arial" pitchFamily="34" charset="0"/>
                        </a:rPr>
                        <a:t>Предмет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Учитель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Кол-во </a:t>
                      </a:r>
                      <a:endParaRPr lang="ru-RU" sz="1400" b="1" u="none" strike="noStrike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уч-ся</a:t>
                      </a: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сдававших </a:t>
                      </a: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экзамен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Количество выпускников, получивших оценки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6224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«5»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«4»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«3»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251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Физика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Михайлов А.В.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Ученик 8 (34 б)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-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03064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Среднее значение по лицею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34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б. </a:t>
                      </a: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– «</a:t>
                      </a:r>
                      <a:r>
                        <a:rPr lang="ru-RU" sz="1400" b="1" u="none" strike="noStrike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73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1559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4544" y="0"/>
            <a:ext cx="2376265" cy="178219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7FE35D-C6F7-4B71-B8BA-220ABD20881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6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4179353"/>
              </p:ext>
            </p:extLst>
          </p:nvPr>
        </p:nvGraphicFramePr>
        <p:xfrm>
          <a:off x="179512" y="1934310"/>
          <a:ext cx="8964488" cy="2225530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152128"/>
                <a:gridCol w="1584176"/>
                <a:gridCol w="1080120"/>
                <a:gridCol w="2160240"/>
                <a:gridCol w="2232248"/>
                <a:gridCol w="755576"/>
              </a:tblGrid>
              <a:tr h="4536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Кол-во </a:t>
                      </a:r>
                      <a:endParaRPr lang="ru-RU" sz="1400" b="1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уч-ся</a:t>
                      </a: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сдававших </a:t>
                      </a: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экзамен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выпускников, получивших оценки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6224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«5»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«4»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«3»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251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Борисенко И.А.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Ученик 3 (41 б.)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Ученик 7 (38 б.)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Ученик 2 (34 б.)</a:t>
                      </a:r>
                    </a:p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Ученик 6 (31 б.)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24338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Среднее значение по лицею 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 – «4,5»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785938" y="0"/>
            <a:ext cx="7186612" cy="12858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Cambria" pitchFamily="18" charset="0"/>
              </a:rPr>
              <a:t>Результаты ГИА выпускников 9 класса</a:t>
            </a:r>
            <a:br>
              <a:rPr lang="ru-RU" sz="2000" b="1" dirty="0" smtClean="0">
                <a:latin typeface="Cambria" pitchFamily="18" charset="0"/>
              </a:rPr>
            </a:br>
            <a:r>
              <a:rPr lang="ru-RU" sz="2000" b="1" dirty="0" smtClean="0">
                <a:latin typeface="Cambria" pitchFamily="18" charset="0"/>
              </a:rPr>
              <a:t>предметы по выбору</a:t>
            </a:r>
            <a:br>
              <a:rPr lang="ru-RU" sz="2000" b="1" dirty="0" smtClean="0">
                <a:latin typeface="Cambria" pitchFamily="18" charset="0"/>
              </a:rPr>
            </a:br>
            <a:r>
              <a:rPr lang="ru-RU" sz="2000" b="1" dirty="0" smtClean="0">
                <a:latin typeface="Cambria" pitchFamily="18" charset="0"/>
              </a:rPr>
              <a:t>(экзамены в формате ОГЭ)</a:t>
            </a:r>
            <a:endParaRPr lang="ru-RU" sz="1600" b="1" dirty="0" smtClean="0"/>
          </a:p>
        </p:txBody>
      </p:sp>
      <p:pic>
        <p:nvPicPr>
          <p:cNvPr id="235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50"/>
            <a:ext cx="1768475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0351337"/>
              </p:ext>
            </p:extLst>
          </p:nvPr>
        </p:nvGraphicFramePr>
        <p:xfrm>
          <a:off x="179512" y="4365104"/>
          <a:ext cx="8964488" cy="228062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152128"/>
                <a:gridCol w="1584176"/>
                <a:gridCol w="1080120"/>
                <a:gridCol w="2160240"/>
                <a:gridCol w="2232248"/>
                <a:gridCol w="755576"/>
              </a:tblGrid>
              <a:tr h="7416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Кол-во </a:t>
                      </a:r>
                      <a:endParaRPr lang="ru-RU" sz="1400" b="1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уч-ся</a:t>
                      </a: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сдававших </a:t>
                      </a: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экзамен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выпускников, получивших оценки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86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«5»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«4»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«3»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251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Борисенко И.А.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Ученик 5 (38 б.)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Ученик 6 (27 б.)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Ученик 7 (30 б.)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  <a:p>
                      <a:pPr marL="0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26982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914400" algn="l"/>
                        </a:tabLst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Среднее значение по лицею 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 – «4,33»</a:t>
                      </a: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28600" algn="l"/>
                          <a:tab pos="914400" algn="l"/>
                        </a:tabLst>
                      </a:pPr>
                      <a:endParaRPr lang="ru-RU" sz="1400" b="1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6355" marR="663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004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38" y="0"/>
            <a:ext cx="7186612" cy="12858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Результаты обучения выпускников 9 класса</a:t>
            </a:r>
            <a:br>
              <a:rPr lang="ru-RU" sz="1800" b="1" dirty="0" smtClean="0">
                <a:latin typeface="Arial" pitchFamily="34" charset="0"/>
                <a:cs typeface="Arial" pitchFamily="34" charset="0"/>
              </a:rPr>
            </a:b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(итоговые оценки с учётом результатов ОГЭ)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752008"/>
              </p:ext>
            </p:extLst>
          </p:nvPr>
        </p:nvGraphicFramePr>
        <p:xfrm>
          <a:off x="395536" y="1426227"/>
          <a:ext cx="8591320" cy="4955102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449796"/>
                <a:gridCol w="379670"/>
                <a:gridCol w="379670"/>
                <a:gridCol w="379670"/>
                <a:gridCol w="379670"/>
                <a:gridCol w="379670"/>
                <a:gridCol w="442949"/>
                <a:gridCol w="442949"/>
                <a:gridCol w="379670"/>
                <a:gridCol w="379670"/>
                <a:gridCol w="379670"/>
                <a:gridCol w="379670"/>
                <a:gridCol w="379670"/>
                <a:gridCol w="379670"/>
                <a:gridCol w="379670"/>
                <a:gridCol w="379670"/>
                <a:gridCol w="488822"/>
                <a:gridCol w="415547"/>
                <a:gridCol w="415547"/>
              </a:tblGrid>
              <a:tr h="14921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ФИ</a:t>
                      </a:r>
                      <a:r>
                        <a:rPr lang="ru-RU" sz="1200" u="none" strike="noStrike" dirty="0"/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/>
                        <a:t>Русский язык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/>
                        <a:t>Литература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 smtClean="0"/>
                        <a:t>Иностранный язык (английский )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Второй иностранный язык  (французский)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Математика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/>
                        <a:t>Информатика </a:t>
                      </a:r>
                      <a:endParaRPr lang="ru-RU" sz="1200" b="1" u="none" strike="noStrike" dirty="0" smtClean="0"/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/>
                        <a:t>История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 smtClean="0"/>
                        <a:t>Обществознание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/>
                        <a:t>География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/>
                        <a:t>Физика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/>
                        <a:t>Химия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/>
                        <a:t>Биология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Музыка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ИЗО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Технология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/>
                        <a:t>Физкультура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/>
                        <a:t>ОБЖ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ОДНКНР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92" marR="5592" marT="5592" marB="0"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3024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Ученик 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33"/>
                          </a:solidFill>
                        </a:rPr>
                        <a:t>5</a:t>
                      </a:r>
                      <a:endParaRPr lang="ru-RU" sz="1400" b="1" dirty="0">
                        <a:solidFill>
                          <a:srgbClr val="007033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33"/>
                          </a:solidFill>
                        </a:rPr>
                        <a:t>5</a:t>
                      </a:r>
                      <a:endParaRPr lang="ru-RU" sz="1400" b="1" dirty="0">
                        <a:solidFill>
                          <a:srgbClr val="007033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33"/>
                          </a:solidFill>
                        </a:rPr>
                        <a:t>5</a:t>
                      </a:r>
                      <a:endParaRPr lang="ru-RU" sz="1400" b="1" dirty="0">
                        <a:solidFill>
                          <a:srgbClr val="007033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33"/>
                          </a:solidFill>
                        </a:rPr>
                        <a:t>5</a:t>
                      </a:r>
                      <a:endParaRPr lang="ru-RU" sz="1400" b="1" dirty="0">
                        <a:solidFill>
                          <a:srgbClr val="007033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33"/>
                          </a:solidFill>
                        </a:rPr>
                        <a:t>5</a:t>
                      </a:r>
                      <a:endParaRPr lang="ru-RU" sz="1400" b="1" dirty="0">
                        <a:solidFill>
                          <a:srgbClr val="007033"/>
                        </a:solidFill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94"/>
                    </a:solidFill>
                  </a:tcPr>
                </a:tc>
              </a:tr>
              <a:tr h="4302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2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FF2"/>
                    </a:solidFill>
                  </a:tcPr>
                </a:tc>
              </a:tr>
              <a:tr h="4268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3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302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4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4!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</a:tr>
              <a:tr h="4912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5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969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6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8FE"/>
                    </a:solidFill>
                  </a:tcPr>
                </a:tc>
              </a:tr>
              <a:tr h="4302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7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 i="0" u="none" strike="noStrike" baseline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5!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7033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7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268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8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i="0" u="none" strike="noStrike" baseline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Рисунок 8" descr="11559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52536" y="0"/>
            <a:ext cx="2376265" cy="178219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7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2A8C8C-75DB-45A6-B3CD-078140CC440E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1" name="Содержимое 2"/>
          <p:cNvSpPr txBox="1">
            <a:spLocks/>
          </p:cNvSpPr>
          <p:nvPr/>
        </p:nvSpPr>
        <p:spPr bwMode="auto">
          <a:xfrm>
            <a:off x="22240" y="6436599"/>
            <a:ext cx="8964612" cy="4046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457200" algn="ctr" eaLnBrk="0" fontAlgn="base" hangingPunct="0">
              <a:spcAft>
                <a:spcPct val="0"/>
              </a:spcAft>
              <a:buClr>
                <a:srgbClr val="A5B592"/>
              </a:buClr>
              <a:buSzPct val="80000"/>
              <a:defRPr/>
            </a:pPr>
            <a:endParaRPr lang="ru-RU" sz="800" b="1" dirty="0">
              <a:solidFill>
                <a:prstClr val="black"/>
              </a:solidFill>
              <a:cs typeface="Arial" pitchFamily="34" charset="0"/>
            </a:endParaRPr>
          </a:p>
          <a:p>
            <a:pPr algn="ctr" eaLnBrk="0" fontAlgn="base" hangingPunct="0">
              <a:spcAft>
                <a:spcPct val="0"/>
              </a:spcAft>
              <a:buClr>
                <a:srgbClr val="A5B592"/>
              </a:buClr>
              <a:buSzPct val="80000"/>
              <a:defRPr/>
            </a:pPr>
            <a:r>
              <a:rPr lang="ru-RU" b="1" dirty="0">
                <a:solidFill>
                  <a:prstClr val="black"/>
                </a:solidFill>
                <a:cs typeface="Arial" pitchFamily="34" charset="0"/>
              </a:rPr>
              <a:t>Качество обучения </a:t>
            </a:r>
            <a:r>
              <a:rPr lang="ru-RU" b="1" dirty="0" smtClean="0">
                <a:solidFill>
                  <a:prstClr val="black"/>
                </a:solidFill>
                <a:cs typeface="Arial" pitchFamily="34" charset="0"/>
              </a:rPr>
              <a:t>–100%                </a:t>
            </a:r>
            <a:r>
              <a:rPr lang="ru-RU" b="1" dirty="0">
                <a:solidFill>
                  <a:prstClr val="black"/>
                </a:solidFill>
                <a:cs typeface="Arial" pitchFamily="34" charset="0"/>
              </a:rPr>
              <a:t>Уровень обучения </a:t>
            </a:r>
            <a:r>
              <a:rPr lang="ru-RU" b="1" dirty="0" smtClean="0">
                <a:solidFill>
                  <a:prstClr val="black"/>
                </a:solidFill>
                <a:cs typeface="Arial" pitchFamily="34" charset="0"/>
              </a:rPr>
              <a:t>–  </a:t>
            </a:r>
            <a:r>
              <a:rPr lang="ru-RU" b="1" dirty="0">
                <a:solidFill>
                  <a:prstClr val="black"/>
                </a:solidFill>
                <a:cs typeface="Arial" pitchFamily="34" charset="0"/>
              </a:rPr>
              <a:t>100   </a:t>
            </a:r>
            <a:r>
              <a:rPr lang="ru-RU" b="1" dirty="0" smtClean="0">
                <a:solidFill>
                  <a:prstClr val="black"/>
                </a:solidFill>
                <a:cs typeface="Arial" pitchFamily="34" charset="0"/>
              </a:rPr>
              <a:t>%</a:t>
            </a:r>
            <a:endParaRPr lang="ru-RU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27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Сведения о выпускниках 9 класса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2023 -2024 учебный год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1" descr="62373"/>
          <p:cNvPicPr>
            <a:picLocks noChangeAspect="1" noChangeArrowheads="1"/>
          </p:cNvPicPr>
          <p:nvPr/>
        </p:nvPicPr>
        <p:blipFill>
          <a:blip r:embed="rId2" cstate="print"/>
          <a:srcRect r="26922"/>
          <a:stretch>
            <a:fillRect/>
          </a:stretch>
        </p:blipFill>
        <p:spPr bwMode="auto">
          <a:xfrm>
            <a:off x="33654" y="0"/>
            <a:ext cx="1609388" cy="175171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aphicFrame>
        <p:nvGraphicFramePr>
          <p:cNvPr id="6" name="Содержимое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323550"/>
              </p:ext>
            </p:extLst>
          </p:nvPr>
        </p:nvGraphicFramePr>
        <p:xfrm>
          <a:off x="179388" y="2492375"/>
          <a:ext cx="8691562" cy="2446082"/>
        </p:xfrm>
        <a:graphic>
          <a:graphicData uri="http://schemas.openxmlformats.org/drawingml/2006/table">
            <a:tbl>
              <a:tblPr/>
              <a:tblGrid>
                <a:gridCol w="2520404"/>
                <a:gridCol w="6171158"/>
              </a:tblGrid>
              <a:tr h="607962"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ts val="18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ts val="1200"/>
                        </a:spcBef>
                        <a:buClr>
                          <a:srgbClr val="E7BC29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ts val="1200"/>
                        </a:spcBef>
                        <a:buClr>
                          <a:srgbClr val="D092A7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ts val="1200"/>
                        </a:spcBef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Ученики</a:t>
                      </a:r>
                    </a:p>
                  </a:txBody>
                  <a:tcPr marL="5592" marR="5592" marT="5592" marB="0" anchor="ctr" horzOverflow="overflow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4A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ts val="18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ts val="1200"/>
                        </a:spcBef>
                        <a:buClr>
                          <a:srgbClr val="E7BC29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ts val="1200"/>
                        </a:spcBef>
                        <a:buClr>
                          <a:srgbClr val="D092A7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ts val="1200"/>
                        </a:spcBef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Название ОО для продолжения обучения</a:t>
                      </a:r>
                    </a:p>
                  </a:txBody>
                  <a:tcPr marL="5592" marR="5592" marT="5592" marB="0" anchor="ctr" horzOverflow="overflow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4A9"/>
                    </a:solidFill>
                  </a:tcPr>
                </a:tc>
              </a:tr>
              <a:tr h="5047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1</a:t>
                      </a:r>
                    </a:p>
                  </a:txBody>
                  <a:tcPr marL="46332" marR="46332" marT="0" marB="0" anchor="ctr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B9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ts val="18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ts val="1200"/>
                        </a:spcBef>
                        <a:buClr>
                          <a:srgbClr val="E7BC29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ts val="1200"/>
                        </a:spcBef>
                        <a:buClr>
                          <a:srgbClr val="D092A7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ts val="1200"/>
                        </a:spcBef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Семейное образование</a:t>
                      </a:r>
                    </a:p>
                  </a:txBody>
                  <a:tcPr marL="5592" marR="5592" marT="5592" marB="0" anchor="ctr" horzOverflow="overflow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5047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5</a:t>
                      </a:r>
                    </a:p>
                  </a:txBody>
                  <a:tcPr marL="46332" marR="46332" marT="0" marB="0" anchor="ctr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B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Санкт-Петербург</a:t>
                      </a:r>
                    </a:p>
                  </a:txBody>
                  <a:tcPr marL="5592" marR="5592" marT="5592" marB="0" anchor="ctr" horzOverflow="overflow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5047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8</a:t>
                      </a:r>
                    </a:p>
                  </a:txBody>
                  <a:tcPr marL="46332" marR="46332" marT="0" marB="0" anchor="ctr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B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Специализированный учебно-научный центр - школа –интернат им. А.Н. Колмогорова Московского государственного университета им. М.В. Ломоносова</a:t>
                      </a:r>
                    </a:p>
                  </a:txBody>
                  <a:tcPr marL="5592" marR="5592" marT="5592" marB="0" anchor="ctr" horzOverflow="overflow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22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Сведения о выпускниках 9 класса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2023-2024 учебный год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 rot="20238537">
            <a:off x="2253782" y="571058"/>
            <a:ext cx="1538287" cy="609600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снова здравствуй, ЛИЦЕЙ!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1" descr="62373"/>
          <p:cNvPicPr>
            <a:picLocks noChangeAspect="1" noChangeArrowheads="1"/>
          </p:cNvPicPr>
          <p:nvPr/>
        </p:nvPicPr>
        <p:blipFill>
          <a:blip r:embed="rId2" cstate="print"/>
          <a:srcRect r="26922"/>
          <a:stretch>
            <a:fillRect/>
          </a:stretch>
        </p:blipFill>
        <p:spPr bwMode="auto">
          <a:xfrm>
            <a:off x="33654" y="0"/>
            <a:ext cx="1874050" cy="175171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aphicFrame>
        <p:nvGraphicFramePr>
          <p:cNvPr id="6" name="Содержимое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666666"/>
              </p:ext>
            </p:extLst>
          </p:nvPr>
        </p:nvGraphicFramePr>
        <p:xfrm>
          <a:off x="323528" y="1988840"/>
          <a:ext cx="8691562" cy="3423088"/>
        </p:xfrm>
        <a:graphic>
          <a:graphicData uri="http://schemas.openxmlformats.org/drawingml/2006/table">
            <a:tbl>
              <a:tblPr/>
              <a:tblGrid>
                <a:gridCol w="3290887"/>
                <a:gridCol w="5400675"/>
              </a:tblGrid>
              <a:tr h="607962"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ts val="18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ts val="1200"/>
                        </a:spcBef>
                        <a:buClr>
                          <a:srgbClr val="E7BC29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ts val="1200"/>
                        </a:spcBef>
                        <a:buClr>
                          <a:srgbClr val="D092A7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ts val="1200"/>
                        </a:spcBef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ФИ</a:t>
                      </a:r>
                    </a:p>
                  </a:txBody>
                  <a:tcPr marL="5592" marR="5592" marT="5592" marB="0" anchor="ctr" horzOverflow="overflow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4A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ts val="18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ts val="1200"/>
                        </a:spcBef>
                        <a:buClr>
                          <a:srgbClr val="E7BC29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ts val="1200"/>
                        </a:spcBef>
                        <a:buClr>
                          <a:srgbClr val="D092A7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ts val="1200"/>
                        </a:spcBef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Название ОО для продолжения обучения</a:t>
                      </a:r>
                    </a:p>
                  </a:txBody>
                  <a:tcPr marL="5592" marR="5592" marT="5592" marB="0" anchor="ctr" horzOverflow="overflow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4A9"/>
                    </a:solidFill>
                  </a:tcPr>
                </a:tc>
              </a:tr>
              <a:tr h="5047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2</a:t>
                      </a: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B9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ts val="18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ts val="1200"/>
                        </a:spcBef>
                        <a:buClr>
                          <a:srgbClr val="E7BC29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ts val="1200"/>
                        </a:spcBef>
                        <a:buClr>
                          <a:srgbClr val="D092A7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ts val="1200"/>
                        </a:spcBef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АНОО «Лицей «Интеллект»</a:t>
                      </a:r>
                    </a:p>
                  </a:txBody>
                  <a:tcPr marL="5592" marR="5592" marT="5592" marB="0" anchor="ctr" horzOverflow="overflow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6476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3</a:t>
                      </a: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B9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ts val="18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ts val="1200"/>
                        </a:spcBef>
                        <a:buClr>
                          <a:srgbClr val="E7BC29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ts val="1200"/>
                        </a:spcBef>
                        <a:buClr>
                          <a:srgbClr val="D092A7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ts val="1200"/>
                        </a:spcBef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АНОО «Лицей «Интеллект»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5B592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92" marR="5592" marT="5592" marB="0" anchor="ctr" horzOverflow="overflow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4A9"/>
                    </a:solidFill>
                  </a:tcPr>
                </a:tc>
              </a:tr>
              <a:tr h="5542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4</a:t>
                      </a: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B9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ts val="18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ts val="1200"/>
                        </a:spcBef>
                        <a:buClr>
                          <a:srgbClr val="E7BC29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ts val="1200"/>
                        </a:spcBef>
                        <a:buClr>
                          <a:srgbClr val="D092A7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ts val="1200"/>
                        </a:spcBef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АНОО «Лицей «Интеллект»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5B592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92" marR="5592" marT="5592" marB="0" anchor="ctr" horzOverflow="overflow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4A9"/>
                    </a:solidFill>
                  </a:tcPr>
                </a:tc>
              </a:tr>
              <a:tr h="5542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B9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ts val="18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ts val="1200"/>
                        </a:spcBef>
                        <a:buClr>
                          <a:srgbClr val="E7BC29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ts val="1200"/>
                        </a:spcBef>
                        <a:buClr>
                          <a:srgbClr val="D092A7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ts val="1200"/>
                        </a:spcBef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АНОО «Лицей «Интеллект»</a:t>
                      </a:r>
                    </a:p>
                  </a:txBody>
                  <a:tcPr marL="5592" marR="5592" marT="5592" marB="0" anchor="ctr" horzOverflow="overflow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4A9"/>
                    </a:solidFill>
                  </a:tcPr>
                </a:tc>
              </a:tr>
              <a:tr h="5542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 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B9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ts val="18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ts val="1200"/>
                        </a:spcBef>
                        <a:buClr>
                          <a:srgbClr val="E7BC29"/>
                        </a:buClr>
                        <a:buSzPct val="8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ts val="1200"/>
                        </a:spcBef>
                        <a:buClr>
                          <a:srgbClr val="D092A7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ts val="1200"/>
                        </a:spcBef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9C85C0"/>
                        </a:buClr>
                        <a:buSzPct val="8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АНОО «Лицей «Интеллект»</a:t>
                      </a:r>
                    </a:p>
                  </a:txBody>
                  <a:tcPr marL="5592" marR="5592" marT="5592" marB="0" anchor="ctr" horzOverflow="overflow">
                    <a:lnL w="28575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4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4A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437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8287" y="260648"/>
            <a:ext cx="6335713" cy="7747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Результаты ЕГЭ выпускников 11 класса по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обязательным предметам и предметам по выбору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7452935"/>
              </p:ext>
            </p:extLst>
          </p:nvPr>
        </p:nvGraphicFramePr>
        <p:xfrm>
          <a:off x="323528" y="1268760"/>
          <a:ext cx="8568950" cy="5082326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{125E5076-3810-47DD-B79F-674D7AD40C01}</a:tableStyleId>
              </a:tblPr>
              <a:tblGrid>
                <a:gridCol w="1992678"/>
                <a:gridCol w="938807"/>
                <a:gridCol w="901995"/>
                <a:gridCol w="789245"/>
                <a:gridCol w="921891"/>
                <a:gridCol w="792088"/>
                <a:gridCol w="653756"/>
                <a:gridCol w="789245"/>
                <a:gridCol w="789245"/>
              </a:tblGrid>
              <a:tr h="16173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ФИ</a:t>
                      </a:r>
                      <a:r>
                        <a:rPr lang="ru-RU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Сочинение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vert="vert27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Русский язык</a:t>
                      </a:r>
                    </a:p>
                  </a:txBody>
                  <a:tcPr marL="46332" marR="46332" marT="0" marB="0" vert="vert27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Математика (профиль)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vert="vert27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Математика (база)</a:t>
                      </a:r>
                    </a:p>
                    <a:p>
                      <a:endParaRPr lang="ru-RU" dirty="0"/>
                    </a:p>
                  </a:txBody>
                  <a:tcPr marL="46332" marR="46332" marT="0" marB="0" vert="vert27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332" marR="46332" marT="0" marB="0" vert="vert27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Физика 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vert="vert27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География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vert="vert27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Обществознание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vert="vert27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19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Выпускник 1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зачёт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52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58</a:t>
                      </a:r>
                      <a:endParaRPr lang="ru-RU" sz="2000" b="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47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19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Выпускник 2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зачёт</a:t>
                      </a: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58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8/</a:t>
                      </a:r>
                      <a:r>
                        <a:rPr lang="ru-RU" sz="2000" baseline="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</a:t>
                      </a: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3»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19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Выпускник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3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зачёт</a:t>
                      </a: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18/«5»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Times New Roman"/>
                        </a:rPr>
                        <a:t>100!</a:t>
                      </a:r>
                      <a:endParaRPr lang="ru-RU" sz="2000" b="1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72</a:t>
                      </a: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332" marR="46332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216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200" b="1" u="none" strike="noStrike" dirty="0" smtClean="0">
                          <a:solidFill>
                            <a:srgbClr val="FF0000"/>
                          </a:solidFill>
                        </a:rPr>
                        <a:t>min </a:t>
                      </a:r>
                      <a:r>
                        <a:rPr lang="ru-RU" sz="1200" b="1" u="none" strike="noStrike" dirty="0">
                          <a:solidFill>
                            <a:srgbClr val="FF0000"/>
                          </a:solidFill>
                        </a:rPr>
                        <a:t>кол-во </a:t>
                      </a:r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</a:rPr>
                        <a:t>баллов (</a:t>
                      </a:r>
                      <a:r>
                        <a:rPr lang="ru-RU" sz="1200" b="1" u="none" strike="noStrike" dirty="0" err="1" smtClean="0">
                          <a:solidFill>
                            <a:srgbClr val="FF0000"/>
                          </a:solidFill>
                        </a:rPr>
                        <a:t>Рособрнадзор</a:t>
                      </a:r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ru-RU" sz="1200" b="1" i="1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зачёт</a:t>
                      </a: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1" u="none" strike="noStrike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24/36</a:t>
                      </a:r>
                      <a:endParaRPr lang="ru-RU" sz="2000" b="1" i="1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1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2000" b="1" i="1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1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ru-RU" sz="2000" b="1" i="1" dirty="0">
                        <a:solidFill>
                          <a:srgbClr val="FF0000"/>
                        </a:solidFill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rgbClr val="FF0000"/>
                          </a:solidFill>
                        </a:rPr>
                        <a:t>32</a:t>
                      </a:r>
                      <a:endParaRPr lang="ru-RU" b="1" i="1" dirty="0">
                        <a:solidFill>
                          <a:srgbClr val="FF0000"/>
                        </a:solidFill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1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ru-RU" sz="2000" b="1" i="1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1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2000" b="1" i="1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1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42</a:t>
                      </a:r>
                      <a:endParaRPr lang="ru-RU" sz="2000" b="1" i="1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48499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Средний балл </a:t>
                      </a:r>
                    </a:p>
                    <a:p>
                      <a:pPr algn="l" fontAlgn="ctr"/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по лицею</a:t>
                      </a:r>
                      <a:endParaRPr lang="ru-RU" sz="1200" b="1" i="1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зачёт</a:t>
                      </a: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1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lang="ru-RU" sz="2000" b="1" i="1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1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58</a:t>
                      </a:r>
                      <a:endParaRPr lang="ru-RU" sz="2000" b="1" i="1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13/«4»</a:t>
                      </a:r>
                      <a:endParaRPr lang="ru-RU" sz="1800" b="1" i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100</a:t>
                      </a:r>
                      <a:endParaRPr lang="ru-RU" sz="1800" b="1" i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1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2000" b="1" i="1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1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2000" b="1" i="1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1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59,5</a:t>
                      </a:r>
                      <a:endParaRPr lang="ru-RU" sz="2000" b="1" i="1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621601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Средний балл </a:t>
                      </a:r>
                    </a:p>
                    <a:p>
                      <a:pPr algn="l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по РФ</a:t>
                      </a:r>
                    </a:p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63,88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62,55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60,92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63,21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56,08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55,05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5546" marR="5546" marT="5546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624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8350" y="404813"/>
            <a:ext cx="5832475" cy="117951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Cambria" pitchFamily="18" charset="0"/>
              </a:rPr>
              <a:t>Сведения о выпускниках 11 класса </a:t>
            </a:r>
            <a:br>
              <a:rPr lang="ru-RU" sz="2000" b="1" dirty="0" smtClean="0">
                <a:latin typeface="Cambria" pitchFamily="18" charset="0"/>
              </a:rPr>
            </a:br>
            <a:r>
              <a:rPr lang="ru-RU" sz="2000" b="1" dirty="0" smtClean="0">
                <a:latin typeface="Cambria" pitchFamily="18" charset="0"/>
              </a:rPr>
              <a:t>2024 года </a:t>
            </a:r>
            <a:endParaRPr lang="ru-RU" sz="2000" b="1" dirty="0" smtClean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3695734"/>
              </p:ext>
            </p:extLst>
          </p:nvPr>
        </p:nvGraphicFramePr>
        <p:xfrm>
          <a:off x="35496" y="1772816"/>
          <a:ext cx="9108504" cy="3929103"/>
        </p:xfrm>
        <a:graphic>
          <a:graphicData uri="http://schemas.openxmlformats.org/drawingml/2006/table">
            <a:tbl>
              <a:tblPr/>
              <a:tblGrid>
                <a:gridCol w="1907704"/>
                <a:gridCol w="1692696"/>
                <a:gridCol w="1728192"/>
                <a:gridCol w="1619672"/>
                <a:gridCol w="1080120"/>
                <a:gridCol w="1080120"/>
              </a:tblGrid>
              <a:tr h="88833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Выпускники</a:t>
                      </a:r>
                      <a:endParaRPr lang="ru-RU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92" marR="5592" marT="5592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ОО</a:t>
                      </a:r>
                      <a:endParaRPr lang="ru-RU" sz="14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92" marR="5592" marT="5592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факультета</a:t>
                      </a:r>
                      <a:endParaRPr lang="ru-RU" sz="14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</a:t>
                      </a:r>
                      <a:endParaRPr lang="ru-RU" sz="14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обучения</a:t>
                      </a:r>
                      <a:endParaRPr lang="ru-RU" sz="14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9598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Выпускник 1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Московский политехнический университет</a:t>
                      </a:r>
                    </a:p>
                  </a:txBody>
                  <a:tcPr marL="5592" marR="5592" marT="5592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Менеджмент</a:t>
                      </a:r>
                      <a:endParaRPr lang="ru-RU" sz="16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Управление бизнес-процессами</a:t>
                      </a:r>
                      <a:endParaRPr lang="ru-RU" sz="14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очная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платная</a:t>
                      </a:r>
                      <a:endParaRPr lang="ru-RU" sz="16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Выпускник 2</a:t>
                      </a: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Военная академия материально-технического обеспечения им. А.В. </a:t>
                      </a:r>
                      <a:r>
                        <a:rPr lang="ru-RU" sz="1400" b="1" i="0" u="none" strike="noStrike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Хрулева</a:t>
                      </a:r>
                      <a:endParaRPr lang="ru-RU" sz="1400" b="1" i="0" u="none" strike="noStrike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92" marR="5592" marT="5592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Вольский</a:t>
                      </a:r>
                      <a:r>
                        <a:rPr lang="ru-RU" sz="16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военный институт материального обеспечения</a:t>
                      </a: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Продовольственное и вещевое обеспечение войск</a:t>
                      </a:r>
                      <a:endParaRPr lang="ru-RU" sz="14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очная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Выпускник  3</a:t>
                      </a:r>
                    </a:p>
                  </a:txBody>
                  <a:tcPr marL="114300" marR="9525" marT="9525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Тульский государственный педагогический университет им. Л.Н. Толстого</a:t>
                      </a:r>
                      <a:endParaRPr lang="ru-RU" sz="14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92" marR="5592" marT="5592" marB="0" anchor="ctr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Русская филология и документоведение</a:t>
                      </a:r>
                      <a:endParaRPr lang="ru-RU" sz="16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Преподаватель русского языка и литературы</a:t>
                      </a: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очная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</a:p>
                  </a:txBody>
                  <a:tcPr marL="5592" marR="5592" marT="5592" marB="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1" descr="62373"/>
          <p:cNvPicPr>
            <a:picLocks noChangeAspect="1" noChangeArrowheads="1"/>
          </p:cNvPicPr>
          <p:nvPr/>
        </p:nvPicPr>
        <p:blipFill>
          <a:blip r:embed="rId3" cstate="print"/>
          <a:srcRect r="26922"/>
          <a:stretch>
            <a:fillRect/>
          </a:stretch>
        </p:blipFill>
        <p:spPr bwMode="auto">
          <a:xfrm rot="21418071">
            <a:off x="33654" y="0"/>
            <a:ext cx="1772072" cy="192879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 rot="20769436">
            <a:off x="1622425" y="317500"/>
            <a:ext cx="1538288" cy="609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 свидания, ЛИЦЕЙ !!!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60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d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o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</TotalTime>
  <Words>1086</Words>
  <Application>Microsoft Office PowerPoint</Application>
  <PresentationFormat>Экран (4:3)</PresentationFormat>
  <Paragraphs>534</Paragraphs>
  <Slides>11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1_Mod</vt:lpstr>
      <vt:lpstr>Презентация PowerPoint</vt:lpstr>
      <vt:lpstr>Презентация PowerPoint</vt:lpstr>
      <vt:lpstr>Результаты ГИА выпускников 9 класса обязательные предметы ( в формате ОГЭ)</vt:lpstr>
      <vt:lpstr>Результаты ГИА выпускников 9 класса предметы по выбору (экзамены в формате ОГЭ)</vt:lpstr>
      <vt:lpstr>Результаты ГИА выпускников 9 класса предметы по выбору (экзамены в формате ОГЭ)</vt:lpstr>
      <vt:lpstr>Результаты ГИА выпускников 9 класса предметы по выбору (экзамены в формате ОГЭ)</vt:lpstr>
      <vt:lpstr>Результаты обучения выпускников 9 класса (итоговые оценки с учётом результатов ОГЭ)</vt:lpstr>
      <vt:lpstr>Сведения о выпускниках 9 класса  2023 -2024 учебный год </vt:lpstr>
      <vt:lpstr>Сведения о выпускниках 9 класса  2023-2024 учебный год </vt:lpstr>
      <vt:lpstr>Результаты ЕГЭ выпускников 11 класса по  обязательным предметам и предметам по выбору</vt:lpstr>
      <vt:lpstr>Сведения о выпускниках 11 класса  2024 года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</dc:creator>
  <cp:lastModifiedBy>Irina</cp:lastModifiedBy>
  <cp:revision>62</cp:revision>
  <dcterms:created xsi:type="dcterms:W3CDTF">2022-07-05T07:49:03Z</dcterms:created>
  <dcterms:modified xsi:type="dcterms:W3CDTF">2024-08-28T15:35:27Z</dcterms:modified>
</cp:coreProperties>
</file>